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34343"/>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F3BAA4-A2CB-428A-A5AD-84551FBA3E35}" v="2" dt="2022-09-14T16:52:16.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p:scale>
          <a:sx n="112" d="100"/>
          <a:sy n="112" d="100"/>
        </p:scale>
        <p:origin x="764" y="-3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4/24/2023</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dirty="0"/>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61774"/>
          </a:xfrm>
          <a:prstGeom prst="rect">
            <a:avLst/>
          </a:prstGeom>
          <a:solidFill>
            <a:srgbClr val="D34343"/>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Health Science Career Cluster</a:t>
            </a:r>
            <a:endParaRPr lang="en-US" sz="1600" dirty="0">
              <a:solidFill>
                <a:schemeClr val="bg1"/>
              </a:solidFill>
              <a:ea typeface="Open Sans"/>
              <a:cs typeface="Calibri"/>
            </a:endParaRPr>
          </a:p>
          <a:p>
            <a:pPr algn="ctr">
              <a:spcAft>
                <a:spcPts val="600"/>
              </a:spcAft>
            </a:pPr>
            <a:r>
              <a:rPr lang="en-US" sz="900" dirty="0">
                <a:solidFill>
                  <a:schemeClr val="bg1"/>
                </a:solidFill>
                <a:ea typeface="Open Sans"/>
                <a:cs typeface="Calibri"/>
              </a:rPr>
              <a:t>The Health Science Career Cluster focuses on planning, managing, and providing therapeutic services, diagnostics services, health informatics, support services, and biotechnology research and development. To pursue a career in the health science industry, students should learn to reason, think critically, make decisions, solve problems, communicate effectively, and work well with others. </a:t>
            </a:r>
            <a:endParaRPr lang="en-US" dirty="0">
              <a:solidFill>
                <a:schemeClr val="bg1"/>
              </a:solidFill>
              <a:cs typeface="Calibri"/>
            </a:endParaRP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14401"/>
            <a:ext cx="3703507" cy="578861"/>
          </a:xfrm>
          <a:solidFill>
            <a:srgbClr val="D34343"/>
          </a:solidFill>
        </p:spPr>
        <p:txBody>
          <a:bodyPr vert="horz" lIns="91440" tIns="45720" rIns="91440" bIns="45720" rtlCol="0" anchor="b">
            <a:noAutofit/>
          </a:bodyPr>
          <a:lstStyle/>
          <a:p>
            <a:r>
              <a:rPr lang="en-US" sz="1400" b="1" dirty="0">
                <a:solidFill>
                  <a:srgbClr val="FFFFFF"/>
                </a:solidFill>
                <a:latin typeface="+mn-lt"/>
                <a:ea typeface="Open Sans"/>
                <a:cs typeface="Open Sans"/>
              </a:rPr>
              <a:t>Exercise Science and Wellness</a:t>
            </a:r>
            <a:endParaRPr lang="en-US" sz="1400" dirty="0">
              <a:effectLst/>
              <a:latin typeface="+mn-lt"/>
              <a:cs typeface="Calibri Light"/>
            </a:endParaRPr>
          </a:p>
          <a:p>
            <a:pPr rtl="0" eaLnBrk="1" latinLnBrk="0" hangingPunct="1"/>
            <a:r>
              <a:rPr lang="en-US" sz="1400" i="1" kern="1200" dirty="0">
                <a:solidFill>
                  <a:srgbClr val="FFFFFF"/>
                </a:solidFill>
                <a:effectLst/>
                <a:latin typeface="+mn-lt"/>
                <a:ea typeface="Open Sans"/>
                <a:cs typeface="Open Sans"/>
              </a:rPr>
              <a:t>Statewide Program of Study</a:t>
            </a:r>
            <a:endParaRPr lang="en-US" sz="1400" dirty="0">
              <a:effectLst/>
              <a:latin typeface="+mn-lt"/>
              <a:ea typeface="Open Sans"/>
              <a:cs typeface="Open Sans"/>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544836"/>
            <a:ext cx="6712687" cy="507831"/>
          </a:xfrm>
          <a:prstGeom prst="rect">
            <a:avLst/>
          </a:prstGeom>
          <a:noFill/>
        </p:spPr>
        <p:txBody>
          <a:bodyPr wrap="square" lIns="91440" tIns="45720" rIns="91440" bIns="45720" rtlCol="0" anchor="t">
            <a:spAutoFit/>
          </a:bodyPr>
          <a:lstStyle/>
          <a:p>
            <a:r>
              <a:rPr lang="en-US" sz="900" dirty="0"/>
              <a:t>The Exercise Science and Wellness program of study introduces CTE learners to the fields that assist patients with maintaining physical, mental, and emotional health. Students will research diet and exercise needed to maintain a healthy, balanced lifestyle and learn about and practice techniques to help patients recover from injury, illness, or disease.</a:t>
            </a:r>
          </a:p>
        </p:txBody>
      </p:sp>
      <p:sp>
        <p:nvSpPr>
          <p:cNvPr id="21" name="TextBox 20">
            <a:extLst>
              <a:ext uri="{FF2B5EF4-FFF2-40B4-BE49-F238E27FC236}">
                <a16:creationId xmlns:a16="http://schemas.microsoft.com/office/drawing/2014/main" id="{77D1060B-498D-5699-38A4-622C19750F17}"/>
              </a:ext>
            </a:extLst>
          </p:cNvPr>
          <p:cNvSpPr txBox="1"/>
          <p:nvPr/>
        </p:nvSpPr>
        <p:spPr>
          <a:xfrm>
            <a:off x="175098" y="2163014"/>
            <a:ext cx="3344320" cy="2123658"/>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Secondary Courses for High School Credit</a:t>
            </a:r>
          </a:p>
          <a:p>
            <a:pPr marL="0" marR="0">
              <a:spcBef>
                <a:spcPts val="0"/>
              </a:spcBef>
            </a:pPr>
            <a:endParaRPr lang="en-US" sz="1200" b="1" dirty="0">
              <a:effectLst/>
              <a:ea typeface="Calibri" panose="020F0502020204030204" pitchFamily="34" charset="0"/>
              <a:cs typeface="Times New Roman" panose="02020603050405020304" pitchFamily="18" charset="0"/>
            </a:endParaRPr>
          </a:p>
          <a:p>
            <a:pPr marL="0" marR="0">
              <a:spcBef>
                <a:spcPts val="0"/>
              </a:spcBef>
            </a:pPr>
            <a:r>
              <a:rPr lang="en-US" sz="1200" b="1" dirty="0">
                <a:effectLst/>
                <a:ea typeface="Calibri" panose="020F0502020204030204" pitchFamily="34" charset="0"/>
                <a:cs typeface="Times New Roman" panose="02020603050405020304" pitchFamily="18" charset="0"/>
              </a:rPr>
              <a:t>1	</a:t>
            </a:r>
            <a:r>
              <a:rPr lang="en-US" sz="1200" dirty="0">
                <a:ea typeface="Calibri" panose="020F0502020204030204" pitchFamily="34" charset="0"/>
                <a:cs typeface="Times New Roman"/>
              </a:rPr>
              <a:t>Principles of Health Science</a:t>
            </a:r>
            <a:endParaRPr lang="en-US" sz="1200" dirty="0">
              <a:ea typeface="Calibri" panose="020F0502020204030204" pitchFamily="34" charset="0"/>
              <a:cs typeface="Times New Roman" panose="02020603050405020304" pitchFamily="18" charset="0"/>
            </a:endParaRPr>
          </a:p>
          <a:p>
            <a:pPr marR="0" lvl="0">
              <a:spcBef>
                <a:spcPts val="0"/>
              </a:spcBef>
            </a:pPr>
            <a:endParaRPr lang="en-US" sz="1200" dirty="0">
              <a:solidFill>
                <a:srgbClr val="0D6CB9"/>
              </a:solidFill>
              <a:effectLst/>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2	</a:t>
            </a:r>
            <a:r>
              <a:rPr lang="en-US" sz="1200" dirty="0">
                <a:ea typeface="Calibri" panose="020F0502020204030204" pitchFamily="34" charset="0"/>
                <a:cs typeface="Times New Roman"/>
              </a:rPr>
              <a:t>Kinesiology I</a:t>
            </a:r>
            <a:endParaRPr lang="en-US" sz="1200" dirty="0">
              <a:effectLst/>
              <a:ea typeface="Calibri" panose="020F0502020204030204" pitchFamily="34" charset="0"/>
              <a:cs typeface="Times New Roman" panose="02020603050405020304" pitchFamily="18" charset="0"/>
            </a:endParaRPr>
          </a:p>
          <a:p>
            <a:pPr marR="0" lvl="0">
              <a:spcBef>
                <a:spcPts val="0"/>
              </a:spcBef>
            </a:pP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3	</a:t>
            </a:r>
            <a:r>
              <a:rPr lang="en-US" sz="1200" dirty="0">
                <a:ea typeface="Calibri" panose="020F0502020204030204" pitchFamily="34" charset="0"/>
                <a:cs typeface="Times New Roman"/>
              </a:rPr>
              <a:t>Kinesiology II</a:t>
            </a:r>
          </a:p>
          <a:p>
            <a:pPr marR="0" lvl="0">
              <a:spcBef>
                <a:spcPts val="0"/>
              </a:spcBef>
            </a:pPr>
            <a:r>
              <a:rPr lang="en-US" sz="1200" b="1" dirty="0">
                <a:ea typeface="Calibri" panose="020F0502020204030204" pitchFamily="34" charset="0"/>
                <a:cs typeface="Times New Roman" panose="02020603050405020304" pitchFamily="18" charset="0"/>
              </a:rPr>
              <a:t>	</a:t>
            </a:r>
            <a:r>
              <a:rPr lang="en-US" sz="1200" dirty="0">
                <a:ea typeface="Calibri" panose="020F0502020204030204" pitchFamily="34" charset="0"/>
                <a:cs typeface="Times New Roman" panose="02020603050405020304" pitchFamily="18" charset="0"/>
              </a:rPr>
              <a:t>Anatomy and Physiology</a:t>
            </a:r>
            <a:endParaRPr lang="en-US" sz="1200" b="1" dirty="0">
              <a:ea typeface="Calibri" panose="020F0502020204030204" pitchFamily="34" charset="0"/>
              <a:cs typeface="Times New Roman" panose="02020603050405020304" pitchFamily="18" charset="0"/>
            </a:endParaRPr>
          </a:p>
          <a:p>
            <a:pPr marR="0" lvl="0">
              <a:spcBef>
                <a:spcPts val="0"/>
              </a:spcBef>
            </a:pPr>
            <a:endParaRPr lang="en-US" sz="1200" dirty="0">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4	</a:t>
            </a:r>
            <a:r>
              <a:rPr lang="en-US" sz="1200" dirty="0">
                <a:ea typeface="Calibri" panose="020F0502020204030204" pitchFamily="34" charset="0"/>
                <a:cs typeface="Times New Roman" panose="02020603050405020304" pitchFamily="18" charset="0"/>
              </a:rPr>
              <a:t>Career Preparation I</a:t>
            </a:r>
            <a:endParaRPr lang="en-US" sz="1200" dirty="0">
              <a:effectLst/>
              <a:ea typeface="Calibri" panose="020F0502020204030204" pitchFamily="34" charset="0"/>
              <a:cs typeface="Times New Roman" panose="02020603050405020304" pitchFamily="18" charset="0"/>
            </a:endParaRPr>
          </a:p>
          <a:p>
            <a:pPr marR="0" lvl="0">
              <a:spcBef>
                <a:spcPts val="0"/>
              </a:spcBef>
            </a:pPr>
            <a:endParaRPr lang="en-US" sz="1200" dirty="0">
              <a:effectLs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315604" y="4624681"/>
            <a:ext cx="3072739" cy="2354491"/>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Postsecondary Opportunities</a:t>
            </a:r>
          </a:p>
          <a:p>
            <a:r>
              <a:rPr lang="en-US" sz="900" b="1" dirty="0">
                <a:ea typeface="Calibri" panose="020F0502020204030204" pitchFamily="34" charset="0"/>
                <a:cs typeface="Times New Roman" panose="02020603050405020304" pitchFamily="18" charset="0"/>
              </a:rPr>
              <a:t>Associates Degrees</a:t>
            </a:r>
            <a:endParaRPr lang="en-US" sz="900" b="1"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Calibri" panose="020F0502020204030204" pitchFamily="34" charset="0"/>
                <a:cs typeface="Times New Roman"/>
              </a:rPr>
              <a:t>Physical Therapist Assistant</a:t>
            </a:r>
            <a:endParaRPr lang="en-US" sz="9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Calibri" panose="020F0502020204030204" pitchFamily="34" charset="0"/>
                <a:cs typeface="Times New Roman"/>
              </a:rPr>
              <a:t>Physical Therapy Aides</a:t>
            </a:r>
            <a:endParaRPr lang="en-US" sz="9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solidFill>
                  <a:srgbClr val="000000"/>
                </a:solidFill>
                <a:ea typeface="Calibri" panose="020F0502020204030204" pitchFamily="34" charset="0"/>
                <a:cs typeface="Times New Roman"/>
              </a:rPr>
              <a:t>Dietetic Technician</a:t>
            </a:r>
            <a:endParaRPr lang="en-US" sz="900" dirty="0">
              <a:solidFill>
                <a:srgbClr val="000000"/>
              </a:solidFill>
              <a:ea typeface="Calibri" panose="020F0502020204030204" pitchFamily="34" charset="0"/>
              <a:cs typeface="Times New Roman" panose="02020603050405020304" pitchFamily="18" charset="0"/>
            </a:endParaRPr>
          </a:p>
          <a:p>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panose="02020603050405020304" pitchFamily="18" charset="0"/>
              </a:rPr>
              <a:t>Bachelor’s Degrees</a:t>
            </a:r>
          </a:p>
          <a:p>
            <a:pPr marL="171450" indent="-171450">
              <a:buFont typeface="Arial" panose="020B0604020202020204" pitchFamily="34" charset="0"/>
              <a:buChar char="•"/>
            </a:pPr>
            <a:r>
              <a:rPr lang="en-US" sz="900" dirty="0">
                <a:ea typeface="Calibri" panose="020F0502020204030204" pitchFamily="34" charset="0"/>
                <a:cs typeface="Times New Roman"/>
              </a:rPr>
              <a:t>Kinesiology and Exercise Science</a:t>
            </a:r>
            <a:endParaRPr lang="en-US" sz="9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Calibri" panose="020F0502020204030204" pitchFamily="34" charset="0"/>
                <a:cs typeface="Times New Roman"/>
              </a:rPr>
              <a:t>Therapeutic Recreation/Recreational Therapy</a:t>
            </a:r>
            <a:endParaRPr lang="en-US" sz="9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solidFill>
                  <a:srgbClr val="000000"/>
                </a:solidFill>
                <a:ea typeface="Calibri" panose="020F0502020204030204" pitchFamily="34" charset="0"/>
                <a:cs typeface="Times New Roman"/>
              </a:rPr>
              <a:t>Athletic Training/Trainer</a:t>
            </a:r>
          </a:p>
          <a:p>
            <a:pPr marR="0" lvl="0">
              <a:spcBef>
                <a:spcPts val="0"/>
              </a:spcBef>
            </a:pPr>
            <a:endParaRPr lang="en-US" sz="900" dirty="0">
              <a:solidFill>
                <a:srgbClr val="0D6CB9"/>
              </a:solidFill>
              <a:effectLst/>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panose="02020603050405020304" pitchFamily="18" charset="0"/>
              </a:rPr>
              <a:t>Master’s, Doctoral, and Professional Degrees</a:t>
            </a:r>
          </a:p>
          <a:p>
            <a:pPr marL="171450" indent="-171450">
              <a:buFont typeface="Arial" panose="020B0604020202020204" pitchFamily="34" charset="0"/>
              <a:buChar char="•"/>
            </a:pPr>
            <a:r>
              <a:rPr lang="en-US" sz="900" dirty="0">
                <a:ea typeface="Calibri" panose="020F0502020204030204" pitchFamily="34" charset="0"/>
                <a:cs typeface="Times New Roman"/>
              </a:rPr>
              <a:t>Exercise Physiology</a:t>
            </a:r>
            <a:endParaRPr lang="en-US" sz="9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Calibri" panose="020F0502020204030204" pitchFamily="34" charset="0"/>
                <a:cs typeface="Times New Roman"/>
              </a:rPr>
              <a:t>Therapeutic Recreation/Recreation Therapy</a:t>
            </a:r>
          </a:p>
          <a:p>
            <a:pPr marL="171450" indent="-171450">
              <a:buFont typeface="Arial" panose="020B0604020202020204" pitchFamily="34" charset="0"/>
              <a:buChar char="•"/>
            </a:pPr>
            <a:r>
              <a:rPr lang="en-US" sz="900" dirty="0">
                <a:ea typeface="Calibri" panose="020F0502020204030204" pitchFamily="34" charset="0"/>
                <a:cs typeface="Times New Roman"/>
              </a:rPr>
              <a:t>Athletic Training/Trainer</a:t>
            </a:r>
            <a:endParaRPr lang="en-US" sz="9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Calibri" panose="020F0502020204030204" pitchFamily="34" charset="0"/>
                <a:cs typeface="Times New Roman"/>
              </a:rPr>
              <a:t>Physical Therapist</a:t>
            </a:r>
            <a:endParaRPr lang="en-US" sz="900" dirty="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B63C6D94-62AA-E2D0-FFDB-465F6F55EAB9}"/>
              </a:ext>
            </a:extLst>
          </p:cNvPr>
          <p:cNvSpPr txBox="1"/>
          <p:nvPr/>
        </p:nvSpPr>
        <p:spPr>
          <a:xfrm>
            <a:off x="4005984" y="1965613"/>
            <a:ext cx="2600690" cy="461665"/>
          </a:xfrm>
          <a:prstGeom prst="rect">
            <a:avLst/>
          </a:prstGeom>
          <a:noFill/>
        </p:spPr>
        <p:txBody>
          <a:bodyPr wrap="square" rtlCol="0">
            <a:spAutoFit/>
          </a:bodyPr>
          <a:lstStyle/>
          <a:p>
            <a:pPr marL="0" marR="0" algn="ctr">
              <a:spcBef>
                <a:spcPts val="0"/>
              </a:spcBef>
            </a:pPr>
            <a:r>
              <a:rPr lang="en-US" sz="1200" b="1" dirty="0">
                <a:solidFill>
                  <a:srgbClr val="0D6CB9"/>
                </a:solidFill>
                <a:effectLst/>
                <a:ea typeface="Calibri" panose="020F0502020204030204" pitchFamily="34" charset="0"/>
                <a:cs typeface="Times New Roman" panose="02020603050405020304" pitchFamily="18" charset="0"/>
              </a:rPr>
              <a:t>Work-Based Learning and </a:t>
            </a:r>
          </a:p>
          <a:p>
            <a:pPr marL="0" marR="0" algn="ctr">
              <a:spcBef>
                <a:spcPts val="0"/>
              </a:spcBef>
            </a:pPr>
            <a:r>
              <a:rPr lang="en-US" sz="1200" b="1" dirty="0">
                <a:solidFill>
                  <a:srgbClr val="0D6CB9"/>
                </a:solidFill>
                <a:effectLst/>
                <a:ea typeface="Calibri" panose="020F0502020204030204" pitchFamily="34" charset="0"/>
                <a:cs typeface="Times New Roman" panose="02020603050405020304" pitchFamily="18" charset="0"/>
              </a:rPr>
              <a:t>Expanded-Learning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1332922690"/>
              </p:ext>
            </p:extLst>
          </p:nvPr>
        </p:nvGraphicFramePr>
        <p:xfrm>
          <a:off x="3990110" y="2555810"/>
          <a:ext cx="2547254" cy="1066800"/>
        </p:xfrm>
        <a:graphic>
          <a:graphicData uri="http://schemas.openxmlformats.org/drawingml/2006/table">
            <a:tbl>
              <a:tblPr firstRow="1" bandRow="1">
                <a:tableStyleId>{5C22544A-7EE6-4342-B048-85BDC9FD1C3A}</a:tableStyleId>
              </a:tblPr>
              <a:tblGrid>
                <a:gridCol w="1273627">
                  <a:extLst>
                    <a:ext uri="{9D8B030D-6E8A-4147-A177-3AD203B41FA5}">
                      <a16:colId xmlns:a16="http://schemas.microsoft.com/office/drawing/2014/main" val="2083587555"/>
                    </a:ext>
                  </a:extLst>
                </a:gridCol>
                <a:gridCol w="1273627">
                  <a:extLst>
                    <a:ext uri="{9D8B030D-6E8A-4147-A177-3AD203B41FA5}">
                      <a16:colId xmlns:a16="http://schemas.microsoft.com/office/drawing/2014/main" val="3749205641"/>
                    </a:ext>
                  </a:extLst>
                </a:gridCol>
              </a:tblGrid>
              <a:tr h="251301">
                <a:tc>
                  <a:txBody>
                    <a:bodyPr/>
                    <a:lstStyle/>
                    <a:p>
                      <a:pPr algn="ctr"/>
                      <a:r>
                        <a:rPr lang="en-US" sz="900" dirty="0"/>
                        <a:t>Exploration Activities</a:t>
                      </a:r>
                    </a:p>
                  </a:txBody>
                  <a:tcPr anchor="ctr">
                    <a:solidFill>
                      <a:srgbClr val="D34343"/>
                    </a:solidFill>
                  </a:tcPr>
                </a:tc>
                <a:tc>
                  <a:txBody>
                    <a:bodyPr/>
                    <a:lstStyle/>
                    <a:p>
                      <a:pPr algn="ctr"/>
                      <a:r>
                        <a:rPr lang="en-US" sz="900" dirty="0"/>
                        <a:t>Work-Based Learning Activities</a:t>
                      </a:r>
                    </a:p>
                  </a:txBody>
                  <a:tcPr anchor="ctr">
                    <a:solidFill>
                      <a:srgbClr val="D34343"/>
                    </a:solidFill>
                  </a:tcPr>
                </a:tc>
                <a:extLst>
                  <a:ext uri="{0D108BD9-81ED-4DB2-BD59-A6C34878D82A}">
                    <a16:rowId xmlns:a16="http://schemas.microsoft.com/office/drawing/2014/main" val="2788444287"/>
                  </a:ext>
                </a:extLst>
              </a:tr>
              <a:tr h="431230">
                <a:tc>
                  <a:txBody>
                    <a:bodyPr/>
                    <a:lstStyle/>
                    <a:p>
                      <a:pPr marL="171450" indent="-171450" algn="l">
                        <a:buFont typeface="Arial" panose="020B0604020202020204" pitchFamily="34" charset="0"/>
                        <a:buChar char="•"/>
                      </a:pPr>
                      <a:r>
                        <a:rPr lang="en-US" sz="800"/>
                        <a:t>Participate in Health </a:t>
                      </a:r>
                      <a:r>
                        <a:rPr lang="en-US" sz="800" dirty="0"/>
                        <a:t>Occupations Students </a:t>
                      </a:r>
                      <a:r>
                        <a:rPr lang="en-US" sz="800"/>
                        <a:t>of America</a:t>
                      </a:r>
                      <a:endParaRPr lang="en-US" sz="800" dirty="0"/>
                    </a:p>
                  </a:txBody>
                  <a:tcPr>
                    <a:noFill/>
                  </a:tcPr>
                </a:tc>
                <a:tc>
                  <a:txBody>
                    <a:bodyPr/>
                    <a:lstStyle/>
                    <a:p>
                      <a:pPr marL="171450" indent="-171450" algn="l">
                        <a:buFont typeface="Arial" panose="020B0604020202020204" pitchFamily="34" charset="0"/>
                        <a:buChar char="•"/>
                      </a:pPr>
                      <a:r>
                        <a:rPr lang="en-US" sz="800" dirty="0"/>
                        <a:t>Volunteer at a hospital or rehabilitation center</a:t>
                      </a:r>
                    </a:p>
                    <a:p>
                      <a:pPr marL="171450" lvl="0" indent="-171450" algn="l">
                        <a:buFont typeface="Arial" panose="020B0604020202020204" pitchFamily="34" charset="0"/>
                        <a:buChar char="•"/>
                      </a:pPr>
                      <a:r>
                        <a:rPr lang="en-US" sz="800" dirty="0"/>
                        <a:t>Manage a school sports team</a:t>
                      </a:r>
                    </a:p>
                  </a:txBody>
                  <a:tcPr anchor="ct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975750" y="3980766"/>
            <a:ext cx="2565067" cy="538609"/>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panose="02020603050405020304" pitchFamily="18" charset="0"/>
              </a:rPr>
              <a:t>Industry-Based Certifications</a:t>
            </a:r>
            <a:endParaRPr lang="en-US" sz="1200" b="1" dirty="0">
              <a:solidFill>
                <a:srgbClr val="0D6CB9"/>
              </a:solidFill>
              <a:ea typeface="Calibri" panose="020F0502020204030204" pitchFamily="34" charset="0"/>
              <a:cs typeface="Times New Roman" panose="02020603050405020304" pitchFamily="18" charset="0"/>
            </a:endParaRPr>
          </a:p>
          <a:p>
            <a:pPr marL="171450" indent="-171450">
              <a:buFont typeface="Arial"/>
              <a:buChar char="•"/>
            </a:pPr>
            <a:r>
              <a:rPr lang="en-US" sz="1200" dirty="0">
                <a:ea typeface="Calibri" panose="020F0502020204030204" pitchFamily="34" charset="0"/>
                <a:cs typeface="Times New Roman"/>
              </a:rPr>
              <a:t>Certified Personal Trainer</a:t>
            </a: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13877" y="7151500"/>
            <a:ext cx="2565067"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551966268"/>
              </p:ext>
            </p:extLst>
          </p:nvPr>
        </p:nvGraphicFramePr>
        <p:xfrm>
          <a:off x="369528" y="7401057"/>
          <a:ext cx="6149413" cy="129540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0">
                <a:tc>
                  <a:txBody>
                    <a:bodyPr/>
                    <a:lstStyle/>
                    <a:p>
                      <a:pPr algn="l"/>
                      <a:r>
                        <a:rPr lang="en-US" sz="900" dirty="0"/>
                        <a:t>Occupations</a:t>
                      </a:r>
                    </a:p>
                  </a:txBody>
                  <a:tcPr>
                    <a:solidFill>
                      <a:srgbClr val="D34343"/>
                    </a:solidFill>
                  </a:tcPr>
                </a:tc>
                <a:tc>
                  <a:txBody>
                    <a:bodyPr/>
                    <a:lstStyle/>
                    <a:p>
                      <a:pPr algn="ctr"/>
                      <a:r>
                        <a:rPr lang="en-US" sz="900" dirty="0"/>
                        <a:t>Median Wage</a:t>
                      </a:r>
                    </a:p>
                  </a:txBody>
                  <a:tcPr anchor="ctr">
                    <a:solidFill>
                      <a:srgbClr val="D34343"/>
                    </a:solidFill>
                  </a:tcPr>
                </a:tc>
                <a:tc>
                  <a:txBody>
                    <a:bodyPr/>
                    <a:lstStyle/>
                    <a:p>
                      <a:pPr algn="ctr"/>
                      <a:r>
                        <a:rPr lang="en-US" sz="900" dirty="0"/>
                        <a:t>Annual Openings</a:t>
                      </a:r>
                    </a:p>
                  </a:txBody>
                  <a:tcPr anchor="ctr">
                    <a:solidFill>
                      <a:srgbClr val="D34343"/>
                    </a:solidFill>
                  </a:tcPr>
                </a:tc>
                <a:tc>
                  <a:txBody>
                    <a:bodyPr/>
                    <a:lstStyle/>
                    <a:p>
                      <a:pPr algn="ctr"/>
                      <a:r>
                        <a:rPr lang="en-US" sz="900" dirty="0"/>
                        <a:t>% Growth</a:t>
                      </a:r>
                    </a:p>
                  </a:txBody>
                  <a:tcPr anchor="ctr">
                    <a:solidFill>
                      <a:srgbClr val="D34343"/>
                    </a:solidFill>
                  </a:tcPr>
                </a:tc>
                <a:extLst>
                  <a:ext uri="{0D108BD9-81ED-4DB2-BD59-A6C34878D82A}">
                    <a16:rowId xmlns:a16="http://schemas.microsoft.com/office/drawing/2014/main" val="2788444287"/>
                  </a:ext>
                </a:extLst>
              </a:tr>
              <a:tr h="182880">
                <a:tc>
                  <a:txBody>
                    <a:bodyPr/>
                    <a:lstStyle/>
                    <a:p>
                      <a:pPr marL="0" indent="0" algn="l">
                        <a:buFont typeface="Arial" panose="020B0604020202020204" pitchFamily="34" charset="0"/>
                        <a:buNone/>
                      </a:pPr>
                      <a:r>
                        <a:rPr lang="en-US" sz="800" dirty="0"/>
                        <a:t>Athletic Trainers</a:t>
                      </a:r>
                    </a:p>
                  </a:txBody>
                  <a:tcPr anchor="ctr">
                    <a:solidFill>
                      <a:srgbClr val="D34343">
                        <a:alpha val="20000"/>
                      </a:srgbClr>
                    </a:solidFill>
                  </a:tcPr>
                </a:tc>
                <a:tc>
                  <a:txBody>
                    <a:bodyPr/>
                    <a:lstStyle/>
                    <a:p>
                      <a:pPr marL="0" lvl="0" indent="0" algn="ctr">
                        <a:buNone/>
                      </a:pPr>
                      <a:r>
                        <a:rPr lang="en-US" sz="800" dirty="0"/>
                        <a:t>$53,450</a:t>
                      </a:r>
                    </a:p>
                  </a:txBody>
                  <a:tcPr anchor="ctr">
                    <a:noFill/>
                  </a:tcPr>
                </a:tc>
                <a:tc>
                  <a:txBody>
                    <a:bodyPr/>
                    <a:lstStyle/>
                    <a:p>
                      <a:pPr marL="0" lvl="0" indent="0" algn="ctr">
                        <a:buNone/>
                      </a:pPr>
                      <a:r>
                        <a:rPr lang="en-US" sz="800" dirty="0"/>
                        <a:t>215</a:t>
                      </a:r>
                    </a:p>
                  </a:txBody>
                  <a:tcPr anchor="ctr">
                    <a:noFill/>
                  </a:tcPr>
                </a:tc>
                <a:tc>
                  <a:txBody>
                    <a:bodyPr/>
                    <a:lstStyle/>
                    <a:p>
                      <a:pPr marL="0" lvl="0" indent="0" algn="ctr">
                        <a:buNone/>
                      </a:pPr>
                      <a:r>
                        <a:rPr lang="en-US" sz="800" dirty="0"/>
                        <a:t>22%</a:t>
                      </a:r>
                    </a:p>
                  </a:txBody>
                  <a:tcPr anchor="ctr">
                    <a:noFill/>
                  </a:tcPr>
                </a:tc>
                <a:extLst>
                  <a:ext uri="{0D108BD9-81ED-4DB2-BD59-A6C34878D82A}">
                    <a16:rowId xmlns:a16="http://schemas.microsoft.com/office/drawing/2014/main" val="2974962540"/>
                  </a:ext>
                </a:extLst>
              </a:tr>
              <a:tr h="182880">
                <a:tc>
                  <a:txBody>
                    <a:bodyPr/>
                    <a:lstStyle/>
                    <a:p>
                      <a:pPr marL="0" lvl="0" indent="0" algn="l">
                        <a:buNone/>
                      </a:pPr>
                      <a:r>
                        <a:rPr lang="en-US" sz="800" dirty="0"/>
                        <a:t>Exercise Physiologists</a:t>
                      </a:r>
                    </a:p>
                  </a:txBody>
                  <a:tcPr anchor="ctr">
                    <a:solidFill>
                      <a:srgbClr val="D34343">
                        <a:alpha val="20000"/>
                      </a:srgbClr>
                    </a:solidFill>
                  </a:tcPr>
                </a:tc>
                <a:tc>
                  <a:txBody>
                    <a:bodyPr/>
                    <a:lstStyle/>
                    <a:p>
                      <a:pPr marL="0" lvl="0" indent="0" algn="ctr">
                        <a:buNone/>
                      </a:pPr>
                      <a:r>
                        <a:rPr lang="en-US" sz="800" dirty="0"/>
                        <a:t>$41,662</a:t>
                      </a:r>
                    </a:p>
                  </a:txBody>
                  <a:tcPr anchor="ctr">
                    <a:noFill/>
                  </a:tcPr>
                </a:tc>
                <a:tc>
                  <a:txBody>
                    <a:bodyPr/>
                    <a:lstStyle/>
                    <a:p>
                      <a:pPr marL="0" lvl="0" indent="0" algn="ctr">
                        <a:buNone/>
                      </a:pPr>
                      <a:r>
                        <a:rPr lang="en-US" sz="800" dirty="0"/>
                        <a:t>33</a:t>
                      </a:r>
                    </a:p>
                  </a:txBody>
                  <a:tcPr anchor="ctr">
                    <a:noFill/>
                  </a:tcPr>
                </a:tc>
                <a:tc>
                  <a:txBody>
                    <a:bodyPr/>
                    <a:lstStyle/>
                    <a:p>
                      <a:pPr marL="0" lvl="0" indent="0" algn="ctr">
                        <a:buNone/>
                      </a:pPr>
                      <a:r>
                        <a:rPr lang="en-US" sz="800" dirty="0"/>
                        <a:t>33%</a:t>
                      </a:r>
                    </a:p>
                  </a:txBody>
                  <a:tcPr anchor="ctr">
                    <a:noFill/>
                  </a:tcPr>
                </a:tc>
                <a:extLst>
                  <a:ext uri="{0D108BD9-81ED-4DB2-BD59-A6C34878D82A}">
                    <a16:rowId xmlns:a16="http://schemas.microsoft.com/office/drawing/2014/main" val="1200388448"/>
                  </a:ext>
                </a:extLst>
              </a:tr>
              <a:tr h="182880">
                <a:tc>
                  <a:txBody>
                    <a:bodyPr/>
                    <a:lstStyle/>
                    <a:p>
                      <a:pPr marL="0" indent="0" algn="l">
                        <a:buFont typeface="Arial" panose="020B0604020202020204" pitchFamily="34" charset="0"/>
                        <a:buNone/>
                      </a:pPr>
                      <a:r>
                        <a:rPr lang="en-US" sz="800" dirty="0"/>
                        <a:t>Coaches and Scouts</a:t>
                      </a:r>
                    </a:p>
                  </a:txBody>
                  <a:tcPr anchor="ctr">
                    <a:solidFill>
                      <a:srgbClr val="D34343">
                        <a:alpha val="20000"/>
                      </a:srgbClr>
                    </a:solidFill>
                  </a:tcPr>
                </a:tc>
                <a:tc>
                  <a:txBody>
                    <a:bodyPr/>
                    <a:lstStyle/>
                    <a:p>
                      <a:pPr marL="0" lvl="0" indent="0" algn="ctr">
                        <a:buNone/>
                      </a:pPr>
                      <a:r>
                        <a:rPr lang="en-US" sz="800" dirty="0"/>
                        <a:t>$40,010</a:t>
                      </a:r>
                    </a:p>
                  </a:txBody>
                  <a:tcPr anchor="ctr">
                    <a:noFill/>
                  </a:tcPr>
                </a:tc>
                <a:tc>
                  <a:txBody>
                    <a:bodyPr/>
                    <a:lstStyle/>
                    <a:p>
                      <a:pPr marL="0" lvl="0" indent="0" algn="ctr">
                        <a:buNone/>
                      </a:pPr>
                      <a:r>
                        <a:rPr lang="en-US" sz="800" dirty="0"/>
                        <a:t>2,133</a:t>
                      </a:r>
                    </a:p>
                  </a:txBody>
                  <a:tcPr anchor="ctr">
                    <a:noFill/>
                  </a:tcPr>
                </a:tc>
                <a:tc>
                  <a:txBody>
                    <a:bodyPr/>
                    <a:lstStyle/>
                    <a:p>
                      <a:pPr marL="0" lvl="0" indent="0" algn="ctr">
                        <a:buNone/>
                      </a:pPr>
                      <a:r>
                        <a:rPr lang="en-US" sz="800" dirty="0"/>
                        <a:t>23%</a:t>
                      </a:r>
                    </a:p>
                  </a:txBody>
                  <a:tcPr anchor="ctr">
                    <a:noFill/>
                  </a:tcPr>
                </a:tc>
                <a:extLst>
                  <a:ext uri="{0D108BD9-81ED-4DB2-BD59-A6C34878D82A}">
                    <a16:rowId xmlns:a16="http://schemas.microsoft.com/office/drawing/2014/main" val="1446114615"/>
                  </a:ext>
                </a:extLst>
              </a:tr>
              <a:tr h="182880">
                <a:tc>
                  <a:txBody>
                    <a:bodyPr/>
                    <a:lstStyle/>
                    <a:p>
                      <a:pPr marL="0" lvl="0" indent="0" algn="l">
                        <a:buNone/>
                      </a:pPr>
                      <a:r>
                        <a:rPr lang="en-US" sz="800" dirty="0"/>
                        <a:t>Dieticians and Nutritionists</a:t>
                      </a:r>
                    </a:p>
                  </a:txBody>
                  <a:tcPr anchor="ctr">
                    <a:solidFill>
                      <a:srgbClr val="D34343">
                        <a:alpha val="20000"/>
                      </a:srgbClr>
                    </a:solidFill>
                  </a:tcPr>
                </a:tc>
                <a:tc>
                  <a:txBody>
                    <a:bodyPr/>
                    <a:lstStyle/>
                    <a:p>
                      <a:pPr marL="0" lvl="0" indent="0" algn="ctr">
                        <a:buNone/>
                      </a:pPr>
                      <a:r>
                        <a:rPr lang="en-US" sz="800" dirty="0"/>
                        <a:t>$57,762</a:t>
                      </a:r>
                    </a:p>
                  </a:txBody>
                  <a:tcPr anchor="ctr">
                    <a:noFill/>
                  </a:tcPr>
                </a:tc>
                <a:tc>
                  <a:txBody>
                    <a:bodyPr/>
                    <a:lstStyle/>
                    <a:p>
                      <a:pPr marL="0" lvl="0" indent="0" algn="ctr">
                        <a:buNone/>
                      </a:pPr>
                      <a:r>
                        <a:rPr lang="en-US" sz="800" dirty="0"/>
                        <a:t>428</a:t>
                      </a:r>
                    </a:p>
                  </a:txBody>
                  <a:tcPr anchor="ctr">
                    <a:noFill/>
                  </a:tcPr>
                </a:tc>
                <a:tc>
                  <a:txBody>
                    <a:bodyPr/>
                    <a:lstStyle/>
                    <a:p>
                      <a:pPr marL="0" lvl="0" indent="0" algn="ctr">
                        <a:buNone/>
                      </a:pPr>
                      <a:r>
                        <a:rPr lang="en-US" sz="800" dirty="0"/>
                        <a:t>24%</a:t>
                      </a:r>
                    </a:p>
                  </a:txBody>
                  <a:tcPr anchor="ctr">
                    <a:noFill/>
                  </a:tcPr>
                </a:tc>
                <a:extLst>
                  <a:ext uri="{0D108BD9-81ED-4DB2-BD59-A6C34878D82A}">
                    <a16:rowId xmlns:a16="http://schemas.microsoft.com/office/drawing/2014/main" val="485077722"/>
                  </a:ext>
                </a:extLst>
              </a:tr>
              <a:tr h="182880">
                <a:tc>
                  <a:txBody>
                    <a:bodyPr/>
                    <a:lstStyle/>
                    <a:p>
                      <a:pPr marL="0" lvl="0" indent="0" algn="l">
                        <a:buNone/>
                      </a:pPr>
                      <a:r>
                        <a:rPr lang="en-US" sz="800" dirty="0"/>
                        <a:t>Recreational Therapists</a:t>
                      </a:r>
                    </a:p>
                  </a:txBody>
                  <a:tcPr>
                    <a:solidFill>
                      <a:srgbClr val="D34343">
                        <a:alpha val="20000"/>
                      </a:srgbClr>
                    </a:solidFill>
                  </a:tcPr>
                </a:tc>
                <a:tc>
                  <a:txBody>
                    <a:bodyPr/>
                    <a:lstStyle/>
                    <a:p>
                      <a:pPr marL="0" lvl="0" indent="0" algn="ctr">
                        <a:buNone/>
                      </a:pPr>
                      <a:r>
                        <a:rPr lang="en-US" sz="800" dirty="0"/>
                        <a:t>$45,906</a:t>
                      </a:r>
                    </a:p>
                  </a:txBody>
                  <a:tcPr>
                    <a:noFill/>
                  </a:tcPr>
                </a:tc>
                <a:tc>
                  <a:txBody>
                    <a:bodyPr/>
                    <a:lstStyle/>
                    <a:p>
                      <a:pPr marL="0" lvl="0" indent="0" algn="ctr">
                        <a:buNone/>
                      </a:pPr>
                      <a:r>
                        <a:rPr lang="en-US" sz="800" dirty="0"/>
                        <a:t>74</a:t>
                      </a:r>
                    </a:p>
                  </a:txBody>
                  <a:tcPr>
                    <a:noFill/>
                  </a:tcPr>
                </a:tc>
                <a:tc>
                  <a:txBody>
                    <a:bodyPr/>
                    <a:lstStyle/>
                    <a:p>
                      <a:pPr marL="0" lvl="0" indent="0" algn="ctr">
                        <a:buNone/>
                      </a:pPr>
                      <a:r>
                        <a:rPr lang="en-US" sz="800" dirty="0"/>
                        <a:t>24%</a:t>
                      </a:r>
                    </a:p>
                  </a:txBody>
                  <a:tcPr>
                    <a:noFill/>
                  </a:tcPr>
                </a:tc>
                <a:extLst>
                  <a:ext uri="{0D108BD9-81ED-4DB2-BD59-A6C34878D82A}">
                    <a16:rowId xmlns:a16="http://schemas.microsoft.com/office/drawing/2014/main" val="3482100409"/>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63433" y="8708781"/>
            <a:ext cx="5818910" cy="369332"/>
          </a:xfrm>
          <a:prstGeom prst="rect">
            <a:avLst/>
          </a:prstGeom>
          <a:noFill/>
        </p:spPr>
        <p:txBody>
          <a:bodyPr wrap="square" lIns="91440" tIns="45720" rIns="91440" bIns="45720" rtlCol="0" anchor="t">
            <a:spAutoFit/>
          </a:bodyPr>
          <a:lstStyle/>
          <a:p>
            <a:r>
              <a:rPr lang="en-US" sz="900" dirty="0">
                <a:effectLst/>
                <a:ea typeface="Calibri" panose="020F0502020204030204" pitchFamily="34" charset="0"/>
                <a:cs typeface="Times New Roman"/>
              </a:rPr>
              <a:t>Successful completion of the </a:t>
            </a:r>
            <a:r>
              <a:rPr lang="en-US" sz="900" dirty="0">
                <a:ea typeface="Calibri" panose="020F0502020204030204" pitchFamily="34" charset="0"/>
                <a:cs typeface="Times New Roman"/>
              </a:rPr>
              <a:t>Exercise Science </a:t>
            </a:r>
            <a:r>
              <a:rPr lang="en-US" sz="900" dirty="0">
                <a:effectLst/>
                <a:ea typeface="Calibri" panose="020F0502020204030204" pitchFamily="34" charset="0"/>
                <a:cs typeface="Times New Roman"/>
              </a:rPr>
              <a:t>program of study will fulfill requirements of </a:t>
            </a:r>
            <a:r>
              <a:rPr lang="en-US" sz="900" dirty="0">
                <a:ea typeface="Calibri" panose="020F0502020204030204" pitchFamily="34" charset="0"/>
                <a:cs typeface="Times New Roman"/>
              </a:rPr>
              <a:t>a Public Service endorsement or STEM endorsement if the math and science requirements are met</a:t>
            </a:r>
            <a:r>
              <a:rPr lang="en-US" sz="900" dirty="0">
                <a:effectLst/>
                <a:ea typeface="Calibri" panose="020F0502020204030204" pitchFamily="34" charset="0"/>
                <a:cs typeface="Times New Roman"/>
              </a:rPr>
              <a:t>. </a:t>
            </a:r>
            <a:r>
              <a:rPr lang="en-US" sz="900" dirty="0">
                <a:ea typeface="Calibri" panose="020F0502020204030204" pitchFamily="34" charset="0"/>
                <a:cs typeface="Times New Roman"/>
              </a:rPr>
              <a:t>Revised – August 2022</a:t>
            </a:r>
            <a:endParaRPr lang="en-US" sz="900" dirty="0">
              <a:effectLst/>
              <a:ea typeface="Calibri" panose="020F0502020204030204" pitchFamily="34" charset="0"/>
              <a:cs typeface="Times New Roman"/>
            </a:endParaRPr>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3543" y="8717890"/>
            <a:ext cx="705086" cy="352543"/>
          </a:xfrm>
          <a:prstGeom prst="rect">
            <a:avLst/>
          </a:prstGeom>
          <a:noFill/>
          <a:ln>
            <a:noFill/>
          </a:ln>
        </p:spPr>
      </p:pic>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72135" y="7089519"/>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4011376" y="3706070"/>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flipH="1">
            <a:off x="3689226" y="2202958"/>
            <a:ext cx="15875" cy="4732307"/>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48323" y="4529755"/>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F52A3F2D-1E1C-EE5A-6D41-9EADFB52F4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40120" y="943299"/>
            <a:ext cx="575068" cy="551370"/>
          </a:xfrm>
          <a:prstGeom prst="rect">
            <a:avLst/>
          </a:prstGeom>
        </p:spPr>
      </p:pic>
      <p:pic>
        <p:nvPicPr>
          <p:cNvPr id="12" name="Picture 12">
            <a:extLst>
              <a:ext uri="{FF2B5EF4-FFF2-40B4-BE49-F238E27FC236}">
                <a16:creationId xmlns:a16="http://schemas.microsoft.com/office/drawing/2014/main" id="{4FB5F9B9-EE15-3B46-A463-6B3996BCF108}"/>
              </a:ext>
              <a:ext uri="{C183D7F6-B498-43B3-948B-1728B52AA6E4}">
                <adec:decorative xmlns:adec="http://schemas.microsoft.com/office/drawing/2017/decorative" val="1"/>
              </a:ext>
            </a:extLst>
          </p:cNvPr>
          <p:cNvPicPr>
            <a:picLocks noChangeAspect="1"/>
          </p:cNvPicPr>
          <p:nvPr/>
        </p:nvPicPr>
        <p:blipFill rotWithShape="1">
          <a:blip r:embed="rId4"/>
          <a:srcRect l="7148" t="39069" r="15276" b="17122"/>
          <a:stretch/>
        </p:blipFill>
        <p:spPr>
          <a:xfrm>
            <a:off x="3705330" y="914401"/>
            <a:ext cx="2128074" cy="575131"/>
          </a:xfrm>
          <a:prstGeom prst="rect">
            <a:avLst/>
          </a:prstGeom>
        </p:spPr>
      </p:pic>
      <p:sp>
        <p:nvSpPr>
          <p:cNvPr id="25" name="TextBox 24">
            <a:extLst>
              <a:ext uri="{FF2B5EF4-FFF2-40B4-BE49-F238E27FC236}">
                <a16:creationId xmlns:a16="http://schemas.microsoft.com/office/drawing/2014/main" id="{085E8E0A-23C6-4C49-87EB-D307FF7DC140}"/>
              </a:ext>
            </a:extLst>
          </p:cNvPr>
          <p:cNvSpPr txBox="1"/>
          <p:nvPr/>
        </p:nvSpPr>
        <p:spPr>
          <a:xfrm>
            <a:off x="3966732" y="6788001"/>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Athletic Training Center</a:t>
            </a:r>
          </a:p>
        </p:txBody>
      </p:sp>
      <p:pic>
        <p:nvPicPr>
          <p:cNvPr id="6" name="Picture 5">
            <a:extLst>
              <a:ext uri="{FF2B5EF4-FFF2-40B4-BE49-F238E27FC236}">
                <a16:creationId xmlns:a16="http://schemas.microsoft.com/office/drawing/2014/main" id="{D3EBFFCB-B4BE-492F-88F1-270CFCB462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005984" y="4877532"/>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D3434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Exercise Science and Wellness</a:t>
            </a:r>
            <a:br>
              <a:rPr lang="en-US" sz="1800" b="1" dirty="0">
                <a:latin typeface="+mn-lt"/>
                <a:ea typeface="Open Sans" panose="020B0606030504020204" pitchFamily="34" charset="0"/>
                <a:cs typeface="Open Sans" panose="020B0606030504020204" pitchFamily="34" charset="0"/>
              </a:rPr>
            </a:br>
            <a:r>
              <a:rPr lang="en-US" sz="1800" b="1" dirty="0">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3" name="Table 24">
            <a:extLst>
              <a:ext uri="{FF2B5EF4-FFF2-40B4-BE49-F238E27FC236}">
                <a16:creationId xmlns:a16="http://schemas.microsoft.com/office/drawing/2014/main" id="{056CCD33-F41C-3271-0BF6-E24B4BE9EB18}"/>
              </a:ext>
            </a:extLst>
          </p:cNvPr>
          <p:cNvGraphicFramePr>
            <a:graphicFrameLocks noGrp="1"/>
          </p:cNvGraphicFramePr>
          <p:nvPr>
            <p:extLst>
              <p:ext uri="{D42A27DB-BD31-4B8C-83A1-F6EECF244321}">
                <p14:modId xmlns:p14="http://schemas.microsoft.com/office/powerpoint/2010/main" val="551462056"/>
              </p:ext>
            </p:extLst>
          </p:nvPr>
        </p:nvGraphicFramePr>
        <p:xfrm>
          <a:off x="256839" y="936219"/>
          <a:ext cx="6246743" cy="2225040"/>
        </p:xfrm>
        <a:graphic>
          <a:graphicData uri="http://schemas.openxmlformats.org/drawingml/2006/table">
            <a:tbl>
              <a:tblPr firstRow="1" bandRow="1">
                <a:tableStyleId>{5C22544A-7EE6-4342-B048-85BDC9FD1C3A}</a:tableStyleId>
              </a:tblPr>
              <a:tblGrid>
                <a:gridCol w="1561686">
                  <a:extLst>
                    <a:ext uri="{9D8B030D-6E8A-4147-A177-3AD203B41FA5}">
                      <a16:colId xmlns:a16="http://schemas.microsoft.com/office/drawing/2014/main" val="2083587555"/>
                    </a:ext>
                  </a:extLst>
                </a:gridCol>
                <a:gridCol w="1703916">
                  <a:extLst>
                    <a:ext uri="{9D8B030D-6E8A-4147-A177-3AD203B41FA5}">
                      <a16:colId xmlns:a16="http://schemas.microsoft.com/office/drawing/2014/main" val="3749205641"/>
                    </a:ext>
                  </a:extLst>
                </a:gridCol>
                <a:gridCol w="1419455">
                  <a:extLst>
                    <a:ext uri="{9D8B030D-6E8A-4147-A177-3AD203B41FA5}">
                      <a16:colId xmlns:a16="http://schemas.microsoft.com/office/drawing/2014/main" val="603892530"/>
                    </a:ext>
                  </a:extLst>
                </a:gridCol>
                <a:gridCol w="1561686">
                  <a:extLst>
                    <a:ext uri="{9D8B030D-6E8A-4147-A177-3AD203B41FA5}">
                      <a16:colId xmlns:a16="http://schemas.microsoft.com/office/drawing/2014/main" val="562161464"/>
                    </a:ext>
                  </a:extLst>
                </a:gridCol>
              </a:tblGrid>
              <a:tr h="214447">
                <a:tc>
                  <a:txBody>
                    <a:bodyPr/>
                    <a:lstStyle/>
                    <a:p>
                      <a:pPr algn="ctr"/>
                      <a:r>
                        <a:rPr lang="en-US" sz="1000" dirty="0"/>
                        <a:t>COURSE NAME</a:t>
                      </a:r>
                    </a:p>
                  </a:txBody>
                  <a:tcPr anchor="ctr">
                    <a:solidFill>
                      <a:srgbClr val="D34343"/>
                    </a:solidFill>
                  </a:tcPr>
                </a:tc>
                <a:tc>
                  <a:txBody>
                    <a:bodyPr/>
                    <a:lstStyle/>
                    <a:p>
                      <a:pPr algn="ctr"/>
                      <a:r>
                        <a:rPr lang="en-US" sz="1000" dirty="0"/>
                        <a:t>SERVICE ID</a:t>
                      </a:r>
                    </a:p>
                  </a:txBody>
                  <a:tcPr anchor="ctr">
                    <a:solidFill>
                      <a:srgbClr val="D34343"/>
                    </a:solidFill>
                  </a:tcPr>
                </a:tc>
                <a:tc>
                  <a:txBody>
                    <a:bodyPr/>
                    <a:lstStyle/>
                    <a:p>
                      <a:pPr lvl="0" algn="ctr">
                        <a:buNone/>
                      </a:pPr>
                      <a:r>
                        <a:rPr lang="en-US" sz="1000" b="1" i="0" u="none" strike="noStrike" noProof="0" dirty="0">
                          <a:latin typeface="Calibri"/>
                        </a:rPr>
                        <a:t>PREREQUISITES</a:t>
                      </a:r>
                      <a:endParaRPr lang="en-US" sz="1000" dirty="0"/>
                    </a:p>
                  </a:txBody>
                  <a:tcPr anchor="ctr">
                    <a:solidFill>
                      <a:srgbClr val="D34343"/>
                    </a:solidFill>
                  </a:tcPr>
                </a:tc>
                <a:tc>
                  <a:txBody>
                    <a:bodyPr/>
                    <a:lstStyle/>
                    <a:p>
                      <a:pPr algn="ctr"/>
                      <a:r>
                        <a:rPr lang="en-US" sz="1000" dirty="0"/>
                        <a:t>COREQUISITES</a:t>
                      </a:r>
                    </a:p>
                  </a:txBody>
                  <a:tcPr anchor="ctr">
                    <a:solidFill>
                      <a:srgbClr val="D34343"/>
                    </a:solidFill>
                  </a:tcPr>
                </a:tc>
                <a:extLst>
                  <a:ext uri="{0D108BD9-81ED-4DB2-BD59-A6C34878D82A}">
                    <a16:rowId xmlns:a16="http://schemas.microsoft.com/office/drawing/2014/main" val="2788444287"/>
                  </a:ext>
                </a:extLst>
              </a:tr>
              <a:tr h="274320">
                <a:tc>
                  <a:txBody>
                    <a:bodyPr/>
                    <a:lstStyle/>
                    <a:p>
                      <a:r>
                        <a:rPr lang="en-US" sz="1000" dirty="0"/>
                        <a:t>Principles of Health Science</a:t>
                      </a:r>
                    </a:p>
                  </a:txBody>
                  <a:tcPr anchor="ctr">
                    <a:solidFill>
                      <a:schemeClr val="bg1">
                        <a:lumMod val="85000"/>
                        <a:alpha val="60000"/>
                      </a:schemeClr>
                    </a:solidFill>
                  </a:tcPr>
                </a:tc>
                <a:tc>
                  <a:txBody>
                    <a:bodyPr/>
                    <a:lstStyle/>
                    <a:p>
                      <a:pPr lvl="0" algn="ctr">
                        <a:buNone/>
                      </a:pPr>
                      <a:r>
                        <a:rPr lang="en-US" sz="1000" dirty="0"/>
                        <a:t>13020200 (1 credit)</a:t>
                      </a:r>
                    </a:p>
                    <a:p>
                      <a:pPr lvl="0" algn="ctr">
                        <a:buNone/>
                      </a:pPr>
                      <a:r>
                        <a:rPr lang="en-US" sz="1000" dirty="0"/>
                        <a:t>6401</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974962540"/>
                  </a:ext>
                </a:extLst>
              </a:tr>
              <a:tr h="274320">
                <a:tc>
                  <a:txBody>
                    <a:bodyPr/>
                    <a:lstStyle/>
                    <a:p>
                      <a:r>
                        <a:rPr lang="en-US" sz="1000" dirty="0"/>
                        <a:t>Kinesiology I</a:t>
                      </a:r>
                    </a:p>
                  </a:txBody>
                  <a:tcPr anchor="ctr">
                    <a:solidFill>
                      <a:schemeClr val="bg1">
                        <a:lumMod val="85000"/>
                        <a:alpha val="60000"/>
                      </a:schemeClr>
                    </a:solidFill>
                  </a:tcPr>
                </a:tc>
                <a:tc>
                  <a:txBody>
                    <a:bodyPr/>
                    <a:lstStyle/>
                    <a:p>
                      <a:pPr algn="ctr"/>
                      <a:r>
                        <a:rPr lang="en-US" sz="1000" dirty="0"/>
                        <a:t>N1302104 (1 credit)</a:t>
                      </a:r>
                    </a:p>
                    <a:p>
                      <a:pPr algn="ctr"/>
                      <a:r>
                        <a:rPr lang="en-US" sz="1000"/>
                        <a:t>7703</a:t>
                      </a:r>
                      <a:endParaRPr lang="en-US" sz="1000" dirty="0"/>
                    </a:p>
                  </a:txBody>
                  <a:tcPr anchor="ctr">
                    <a:solidFill>
                      <a:schemeClr val="bg1">
                        <a:lumMod val="85000"/>
                        <a:alpha val="60000"/>
                      </a:schemeClr>
                    </a:solidFill>
                  </a:tcPr>
                </a:tc>
                <a:tc>
                  <a:txBody>
                    <a:bodyPr/>
                    <a:lstStyle/>
                    <a:p>
                      <a:pPr lvl="0" algn="ctr">
                        <a:buNone/>
                      </a:pPr>
                      <a:r>
                        <a:rPr lang="en-US" sz="1000" dirty="0"/>
                        <a:t>Principles of Health Science</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3289955430"/>
                  </a:ext>
                </a:extLst>
              </a:tr>
              <a:tr h="274320">
                <a:tc>
                  <a:txBody>
                    <a:bodyPr/>
                    <a:lstStyle/>
                    <a:p>
                      <a:r>
                        <a:rPr lang="en-US" sz="1000" dirty="0"/>
                        <a:t>Kinesiology II</a:t>
                      </a:r>
                    </a:p>
                  </a:txBody>
                  <a:tcPr anchor="ctr">
                    <a:solidFill>
                      <a:schemeClr val="bg1">
                        <a:lumMod val="85000"/>
                        <a:alpha val="60000"/>
                      </a:schemeClr>
                    </a:solidFill>
                  </a:tcPr>
                </a:tc>
                <a:tc>
                  <a:txBody>
                    <a:bodyPr/>
                    <a:lstStyle/>
                    <a:p>
                      <a:pPr lvl="0" algn="ctr">
                        <a:buNone/>
                      </a:pPr>
                      <a:r>
                        <a:rPr lang="en-US" sz="1000" dirty="0"/>
                        <a:t>N1302124 (1 credit)</a:t>
                      </a:r>
                    </a:p>
                    <a:p>
                      <a:pPr lvl="0" algn="ctr">
                        <a:buNone/>
                      </a:pPr>
                      <a:r>
                        <a:rPr lang="en-US" sz="1000" dirty="0"/>
                        <a:t>TBD</a:t>
                      </a:r>
                    </a:p>
                  </a:txBody>
                  <a:tcPr anchor="ctr">
                    <a:solidFill>
                      <a:schemeClr val="bg1">
                        <a:lumMod val="85000"/>
                        <a:alpha val="60000"/>
                      </a:schemeClr>
                    </a:solidFill>
                  </a:tcPr>
                </a:tc>
                <a:tc>
                  <a:txBody>
                    <a:bodyPr/>
                    <a:lstStyle/>
                    <a:p>
                      <a:pPr lvl="0" algn="ctr">
                        <a:buNone/>
                      </a:pPr>
                      <a:r>
                        <a:rPr lang="en-US" sz="1000" dirty="0"/>
                        <a:t>Kinesiology I</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1237864714"/>
                  </a:ext>
                </a:extLst>
              </a:tr>
              <a:tr h="274320">
                <a:tc>
                  <a:txBody>
                    <a:bodyPr/>
                    <a:lstStyle/>
                    <a:p>
                      <a:r>
                        <a:rPr lang="en-US" sz="1000" dirty="0"/>
                        <a:t>Anatomy and Physiology</a:t>
                      </a:r>
                    </a:p>
                  </a:txBody>
                  <a:tcPr anchor="ctr">
                    <a:solidFill>
                      <a:schemeClr val="bg1">
                        <a:lumMod val="85000"/>
                        <a:alpha val="60000"/>
                      </a:schemeClr>
                    </a:solidFill>
                  </a:tcPr>
                </a:tc>
                <a:tc>
                  <a:txBody>
                    <a:bodyPr/>
                    <a:lstStyle/>
                    <a:p>
                      <a:pPr algn="ctr"/>
                      <a:r>
                        <a:rPr lang="en-US" sz="1000" dirty="0"/>
                        <a:t>13020600 (1 credit)</a:t>
                      </a:r>
                    </a:p>
                    <a:p>
                      <a:pPr algn="ctr"/>
                      <a:r>
                        <a:rPr lang="en-US" sz="1000" dirty="0"/>
                        <a:t>3266</a:t>
                      </a:r>
                    </a:p>
                  </a:txBody>
                  <a:tcPr anchor="ctr">
                    <a:solidFill>
                      <a:schemeClr val="bg1">
                        <a:lumMod val="85000"/>
                        <a:alpha val="60000"/>
                      </a:schemeClr>
                    </a:solidFill>
                  </a:tcPr>
                </a:tc>
                <a:tc>
                  <a:txBody>
                    <a:bodyPr/>
                    <a:lstStyle/>
                    <a:p>
                      <a:pPr lvl="0" algn="ctr">
                        <a:buNone/>
                      </a:pPr>
                      <a:r>
                        <a:rPr lang="en-US" sz="1000" dirty="0"/>
                        <a:t>Biology and a second science credit</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633198335"/>
                  </a:ext>
                </a:extLst>
              </a:tr>
              <a:tr h="177922">
                <a:tc>
                  <a:txBody>
                    <a:bodyPr/>
                    <a:lstStyle/>
                    <a:p>
                      <a:r>
                        <a:rPr lang="en-US" sz="1000" dirty="0"/>
                        <a:t>Career Preparation I</a:t>
                      </a:r>
                    </a:p>
                  </a:txBody>
                  <a:tcPr anchor="ctr">
                    <a:solidFill>
                      <a:schemeClr val="bg1">
                        <a:lumMod val="85000"/>
                        <a:alpha val="60000"/>
                      </a:schemeClr>
                    </a:solidFill>
                  </a:tcPr>
                </a:tc>
                <a:tc>
                  <a:txBody>
                    <a:bodyPr/>
                    <a:lstStyle/>
                    <a:p>
                      <a:pPr lvl="0" algn="ctr">
                        <a:buNone/>
                      </a:pPr>
                      <a:r>
                        <a:rPr lang="en-US" sz="1000" dirty="0"/>
                        <a:t>12701300 (2 credits)</a:t>
                      </a:r>
                    </a:p>
                    <a:p>
                      <a:pPr lvl="0" algn="ctr">
                        <a:buNone/>
                      </a:pPr>
                      <a:r>
                        <a:rPr lang="en-US" sz="1000" dirty="0"/>
                        <a:t>6910</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630550256"/>
                  </a:ext>
                </a:extLst>
              </a:tr>
            </a:tbl>
          </a:graphicData>
        </a:graphic>
      </p:graphicFrame>
      <p:sp>
        <p:nvSpPr>
          <p:cNvPr id="16" name="TextBox 15">
            <a:extLst>
              <a:ext uri="{FF2B5EF4-FFF2-40B4-BE49-F238E27FC236}">
                <a16:creationId xmlns:a16="http://schemas.microsoft.com/office/drawing/2014/main" id="{0FFEFEAC-AFC8-4DC8-828A-76432D1B0B9D}"/>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F98FE5C-5E86-4427-BE32-77B2732D6819}"/>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a:t>
            </a:r>
            <a:r>
              <a:rPr lang="en-US" sz="1000"/>
              <a:t>THE HEALTH SCIENCE CAREER </a:t>
            </a:r>
            <a:r>
              <a:rPr lang="en-US" sz="1000" dirty="0"/>
              <a:t>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F67F14-08BA-4E43-A779-A4A8A5468D3F}">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696893de-3167-48c0-a9e9-62134322dc49"/>
    <ds:schemaRef ds:uri="http://schemas.microsoft.com/office/infopath/2007/PartnerControls"/>
    <ds:schemaRef ds:uri="1870ca36-48b9-408f-8764-2f018f10cce8"/>
    <ds:schemaRef ds:uri="http://www.w3.org/XML/1998/namespace"/>
    <ds:schemaRef ds:uri="http://purl.org/dc/dcmitype/"/>
  </ds:schemaRefs>
</ds:datastoreItem>
</file>

<file path=customXml/itemProps2.xml><?xml version="1.0" encoding="utf-8"?>
<ds:datastoreItem xmlns:ds="http://schemas.openxmlformats.org/officeDocument/2006/customXml" ds:itemID="{4D6A0F15-9D47-4D66-8DB8-6EE7F290064A}">
  <ds:schemaRefs>
    <ds:schemaRef ds:uri="http://schemas.microsoft.com/sharepoint/v3/contenttype/forms"/>
  </ds:schemaRefs>
</ds:datastoreItem>
</file>

<file path=customXml/itemProps3.xml><?xml version="1.0" encoding="utf-8"?>
<ds:datastoreItem xmlns:ds="http://schemas.openxmlformats.org/officeDocument/2006/customXml" ds:itemID="{FE75CB5A-FBDD-4266-9FEF-136E2B724C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893de-3167-48c0-a9e9-62134322dc49"/>
    <ds:schemaRef ds:uri="1870ca36-48b9-408f-8764-2f018f10c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49</TotalTime>
  <Words>521</Words>
  <Application>Microsoft Office PowerPoint</Application>
  <PresentationFormat>Letter Paper (8.5x11 in)</PresentationFormat>
  <Paragraphs>101</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Open Sans</vt:lpstr>
      <vt:lpstr>Open Sans SemiBold</vt:lpstr>
      <vt:lpstr>Times New Roman</vt:lpstr>
      <vt:lpstr>Office Theme</vt:lpstr>
      <vt:lpstr>Exercise Science and Wellness Statewide Program of Study</vt:lpstr>
      <vt:lpstr>Exercise Science and Wellness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273</cp:revision>
  <dcterms:created xsi:type="dcterms:W3CDTF">2022-08-14T22:35:42Z</dcterms:created>
  <dcterms:modified xsi:type="dcterms:W3CDTF">2023-04-24T17:08:41Z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